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68" r:id="rId14"/>
    <p:sldId id="269" r:id="rId15"/>
    <p:sldId id="270" r:id="rId16"/>
    <p:sldId id="288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9" r:id="rId27"/>
    <p:sldId id="283" r:id="rId28"/>
    <p:sldId id="284" r:id="rId29"/>
    <p:sldId id="285" r:id="rId30"/>
    <p:sldId id="286" r:id="rId31"/>
    <p:sldId id="287" r:id="rId32"/>
    <p:sldId id="290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-1261" y="-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9396B-47E1-471C-B9EE-6C8DE9A85D2E}" type="datetimeFigureOut">
              <a:rPr lang="en-US" smtClean="0"/>
              <a:t>11/30/2012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B6D0A-E1F2-49BB-B734-E36555F18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79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133B-16C2-4BAF-ACE0-2E8A85130069}" type="datetimeFigureOut">
              <a:rPr lang="en-US" smtClean="0"/>
              <a:t>11/30/2012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01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133B-16C2-4BAF-ACE0-2E8A85130069}" type="datetimeFigureOut">
              <a:rPr lang="en-US" smtClean="0"/>
              <a:t>11/30/2012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00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133B-16C2-4BAF-ACE0-2E8A85130069}" type="datetimeFigureOut">
              <a:rPr lang="en-US" smtClean="0"/>
              <a:t>11/30/2012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3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133B-16C2-4BAF-ACE0-2E8A85130069}" type="datetimeFigureOut">
              <a:rPr lang="en-US" smtClean="0"/>
              <a:t>11/30/2012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10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133B-16C2-4BAF-ACE0-2E8A85130069}" type="datetimeFigureOut">
              <a:rPr lang="en-US" smtClean="0"/>
              <a:t>11/30/2012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20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133B-16C2-4BAF-ACE0-2E8A85130069}" type="datetimeFigureOut">
              <a:rPr lang="en-US" smtClean="0"/>
              <a:t>11/30/2012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133B-16C2-4BAF-ACE0-2E8A85130069}" type="datetimeFigureOut">
              <a:rPr lang="en-US" smtClean="0"/>
              <a:t>11/30/2012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3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133B-16C2-4BAF-ACE0-2E8A85130069}" type="datetimeFigureOut">
              <a:rPr lang="en-US" smtClean="0"/>
              <a:t>11/30/2012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6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133B-16C2-4BAF-ACE0-2E8A85130069}" type="datetimeFigureOut">
              <a:rPr lang="en-US" smtClean="0"/>
              <a:t>11/30/2012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12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133B-16C2-4BAF-ACE0-2E8A85130069}" type="datetimeFigureOut">
              <a:rPr lang="en-US" smtClean="0"/>
              <a:t>11/30/2012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28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133B-16C2-4BAF-ACE0-2E8A85130069}" type="datetimeFigureOut">
              <a:rPr lang="en-US" smtClean="0"/>
              <a:t>11/30/2012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08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F133B-16C2-4BAF-ACE0-2E8A85130069}" type="datetimeFigureOut">
              <a:rPr lang="en-US" smtClean="0"/>
              <a:t>11/30/2012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7FC3D-5277-4BB0-93DD-970AF7DE9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2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plan.electricimp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tombrew/ei-fw-tom/blob/master/april-brightnessControl.nut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devwiki.electricimp.com/doku.php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133600"/>
            <a:ext cx="7772400" cy="1470025"/>
          </a:xfrm>
        </p:spPr>
        <p:txBody>
          <a:bodyPr>
            <a:noAutofit/>
          </a:bodyPr>
          <a:lstStyle/>
          <a:p>
            <a:r>
              <a:rPr lang="en-US" sz="35000" dirty="0" smtClean="0">
                <a:latin typeface="EI" pitchFamily="49" charset="2"/>
              </a:rPr>
              <a:t>B</a:t>
            </a:r>
            <a:endParaRPr lang="en-US" sz="35000" dirty="0">
              <a:latin typeface="EI" pitchFamily="49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6044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Breadboard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4"/>
          <a:stretch/>
        </p:blipFill>
        <p:spPr>
          <a:xfrm>
            <a:off x="1828800" y="1538799"/>
            <a:ext cx="5662152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04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Potentiometer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9" t="11799" r="71027" b="21689"/>
          <a:stretch/>
        </p:blipFill>
        <p:spPr>
          <a:xfrm>
            <a:off x="533400" y="2057400"/>
            <a:ext cx="2133600" cy="32958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6999" y="3653135"/>
            <a:ext cx="1698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imp pin 8</a:t>
            </a:r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5190" y="18288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3.3V</a:t>
            </a:r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5240" y="1828800"/>
            <a:ext cx="4473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Voltage at imp pin 8 varies between 0V and 3.3V depending on potentiometer position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We read the voltage on pin 8 with an analog-to-digital converter (ADC)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It’s a 16-bit ADC, so values range from [0,65535]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We do a little math and send out a number from 0 to 1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64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this do?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4433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Potentiometer = a resistive divider with a variable ratio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362199"/>
            <a:ext cx="2057400" cy="3497581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14600"/>
            <a:ext cx="41148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477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this do?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81200"/>
            <a:ext cx="2057400" cy="349758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838200" y="2438400"/>
            <a:ext cx="0" cy="2438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0112" y="4191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Khmer UI" pitchFamily="34" charset="0"/>
                <a:cs typeface="Khmer UI" pitchFamily="34" charset="0"/>
              </a:rPr>
              <a:t>I</a:t>
            </a:r>
            <a:endParaRPr lang="en-US" b="1" dirty="0">
              <a:latin typeface="Khmer UI" pitchFamily="34" charset="0"/>
              <a:cs typeface="Khmer U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7600" y="1524000"/>
                <a:ext cx="4876800" cy="3791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𝑉</m:t>
                    </m:r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𝐼𝑅</m:t>
                    </m:r>
                  </m:oMath>
                </a14:m>
                <a:endParaRPr lang="en-US" sz="2800" dirty="0" smtClean="0"/>
              </a:p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sz="2800" dirty="0" smtClean="0"/>
                  <a:t>In series,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800" b="0" i="1" dirty="0" smtClean="0">
                            <a:latin typeface="Cambria Math"/>
                          </a:rPr>
                          <m:t>𝑡𝑜𝑡𝑎𝑙</m:t>
                        </m:r>
                      </m:sub>
                    </m:sSub>
                    <m:r>
                      <a:rPr lang="en-US" sz="2800" i="1" dirty="0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sz="28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8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 dirty="0" smtClean="0">
                        <a:latin typeface="Cambria Math"/>
                      </a:rPr>
                      <m:t> + </m:t>
                    </m:r>
                    <m:sSub>
                      <m:sSubPr>
                        <m:ctrlPr>
                          <a:rPr lang="en-US" sz="28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8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𝑡𝑜𝑡𝑎𝑙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=5</m:t>
                    </m:r>
                    <m:r>
                      <a:rPr lang="en-US" sz="2800" b="0" i="1" smtClean="0">
                        <a:latin typeface="Cambria Math"/>
                      </a:rPr>
                      <m:t>𝑘</m:t>
                    </m:r>
                    <m:r>
                      <m:rPr>
                        <m:sty m:val="p"/>
                      </m:rPr>
                      <a:rPr lang="el-GR" sz="2800" b="0" i="1" smtClean="0">
                        <a:latin typeface="Cambria Math"/>
                        <a:ea typeface="Cambria Math"/>
                      </a:rPr>
                      <m:t>Ω</m:t>
                    </m:r>
                  </m:oMath>
                </a14:m>
                <a:r>
                  <a:rPr lang="en-US" sz="2800" dirty="0" smtClean="0"/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𝐼</m:t>
                    </m:r>
                    <m:r>
                      <a:rPr lang="en-US" sz="2800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/>
                          </a:rPr>
                          <m:t>3.3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𝑉</m:t>
                        </m:r>
                      </m:num>
                      <m:den>
                        <m:r>
                          <a:rPr lang="en-US" sz="2800" b="0" i="1" smtClean="0">
                            <a:latin typeface="Cambria Math"/>
                          </a:rPr>
                          <m:t>5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/>
                            <a:ea typeface="Cambria Math"/>
                          </a:rPr>
                          <m:t>Ω</m:t>
                        </m:r>
                      </m:den>
                    </m:f>
                  </m:oMath>
                </a14:m>
                <a:endParaRPr lang="en-US" sz="280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=3.3</m:t>
                    </m:r>
                    <m:r>
                      <a:rPr lang="en-US" sz="2800" b="0" i="1" smtClean="0">
                        <a:latin typeface="Cambria Math"/>
                      </a:rPr>
                      <m:t>𝑉</m:t>
                    </m:r>
                    <m:r>
                      <a:rPr lang="en-US" sz="2800" b="0" i="1" smtClean="0">
                        <a:latin typeface="Cambria Math"/>
                      </a:rPr>
                      <m:t> ∗ </m:t>
                    </m:r>
                    <m:f>
                      <m:f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latin typeface="Cambria Math"/>
                          </a:rPr>
                          <m:t>5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/>
                            <a:ea typeface="Cambria Math"/>
                          </a:rPr>
                          <m:t>Ω</m:t>
                        </m:r>
                      </m:den>
                    </m:f>
                  </m:oMath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524000"/>
                <a:ext cx="4876800" cy="3791487"/>
              </a:xfrm>
              <a:prstGeom prst="rect">
                <a:avLst/>
              </a:prstGeom>
              <a:blipFill rotWithShape="1">
                <a:blip r:embed="rId3"/>
                <a:stretch>
                  <a:fillRect l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808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LED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" r="86310"/>
          <a:stretch/>
        </p:blipFill>
        <p:spPr>
          <a:xfrm>
            <a:off x="1676400" y="2061865"/>
            <a:ext cx="1210464" cy="32028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09800" y="20574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3.3V</a:t>
            </a:r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9800" y="50292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GND</a:t>
            </a:r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6200" y="2087701"/>
            <a:ext cx="44739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An LED is just like a normal diode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It only conducts current in one direction, and only above a certain internal voltage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It happens to give off light in the process!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Amount of light varies with current through the diode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Too much current -&gt; POP!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486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this do?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" r="86310"/>
          <a:stretch/>
        </p:blipFill>
        <p:spPr>
          <a:xfrm>
            <a:off x="1752600" y="2061865"/>
            <a:ext cx="1210464" cy="32028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0" y="20574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3.3V</a:t>
            </a:r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0" y="50292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GND</a:t>
            </a:r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08040" y="2706231"/>
            <a:ext cx="4473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We use an </a:t>
            </a:r>
            <a:r>
              <a:rPr lang="en-US" sz="2000" b="1" dirty="0" smtClean="0">
                <a:cs typeface="Arial" pitchFamily="34" charset="0"/>
              </a:rPr>
              <a:t>open drain output </a:t>
            </a:r>
            <a:r>
              <a:rPr lang="en-US" sz="2000" dirty="0" smtClean="0">
                <a:cs typeface="Arial" pitchFamily="34" charset="0"/>
              </a:rPr>
              <a:t>on the imp to </a:t>
            </a:r>
            <a:r>
              <a:rPr lang="en-US" sz="2000" b="1" dirty="0" smtClean="0">
                <a:cs typeface="Arial" pitchFamily="34" charset="0"/>
              </a:rPr>
              <a:t>sink</a:t>
            </a:r>
            <a:r>
              <a:rPr lang="en-US" sz="2000" dirty="0" smtClean="0">
                <a:cs typeface="Arial" pitchFamily="34" charset="0"/>
              </a:rPr>
              <a:t> current from the LED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The imp can </a:t>
            </a:r>
            <a:r>
              <a:rPr lang="en-US" sz="2000" b="1" dirty="0" smtClean="0">
                <a:cs typeface="Arial" pitchFamily="34" charset="0"/>
              </a:rPr>
              <a:t>source</a:t>
            </a:r>
            <a:r>
              <a:rPr lang="en-US" sz="2000" dirty="0" smtClean="0">
                <a:cs typeface="Arial" pitchFamily="34" charset="0"/>
              </a:rPr>
              <a:t> or </a:t>
            </a:r>
            <a:r>
              <a:rPr lang="en-US" sz="2000" b="1" dirty="0" smtClean="0">
                <a:cs typeface="Arial" pitchFamily="34" charset="0"/>
              </a:rPr>
              <a:t>sink </a:t>
            </a:r>
            <a:r>
              <a:rPr lang="en-US" sz="2000" dirty="0" smtClean="0">
                <a:cs typeface="Arial" pitchFamily="34" charset="0"/>
              </a:rPr>
              <a:t>up to </a:t>
            </a:r>
            <a:r>
              <a:rPr lang="en-US" sz="2000" b="1" dirty="0" smtClean="0">
                <a:cs typeface="Arial" pitchFamily="34" charset="0"/>
              </a:rPr>
              <a:t>4 mA </a:t>
            </a:r>
            <a:r>
              <a:rPr lang="en-US" sz="2000" dirty="0" smtClean="0">
                <a:cs typeface="Arial" pitchFamily="34" charset="0"/>
              </a:rPr>
              <a:t>per pin in digital output mode</a:t>
            </a:r>
          </a:p>
          <a:p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3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this do?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" r="86310"/>
          <a:stretch/>
        </p:blipFill>
        <p:spPr>
          <a:xfrm>
            <a:off x="1600200" y="2061865"/>
            <a:ext cx="1210464" cy="32028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3600" y="20574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3.3V</a:t>
            </a:r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33600" y="50292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GND</a:t>
            </a:r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136640" y="2154103"/>
                <a:ext cx="4473960" cy="3923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𝐼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3.3</m:t>
                        </m:r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  <a:cs typeface="Arial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  <a:cs typeface="Arial" pitchFamily="34" charset="0"/>
                              </a:rPr>
                              <m:t>𝐹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400" b="0" dirty="0" smtClean="0">
                  <a:latin typeface="Arial" pitchFamily="34" charset="0"/>
                  <a:cs typeface="Arial" pitchFamily="34" charset="0"/>
                </a:endParaRPr>
              </a:p>
              <a:p>
                <a:pPr marL="800100" lvl="1" indent="-342900">
                  <a:buFont typeface="Arial" pitchFamily="34" charset="0"/>
                  <a:buChar char="•"/>
                </a:pPr>
                <a:r>
                  <a:rPr lang="en-US" sz="2400" dirty="0" smtClean="0">
                    <a:cs typeface="Arial" pitchFamily="34" charset="0"/>
                  </a:rPr>
                  <a:t>Our diode has forward voltage of about 1.8 V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𝐼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1.5</m:t>
                        </m:r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𝑉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  <a:p>
                <a:pPr marL="800100" lvl="1" indent="-342900">
                  <a:buFont typeface="Arial" pitchFamily="34" charset="0"/>
                  <a:buChar char="•"/>
                </a:pPr>
                <a:r>
                  <a:rPr lang="en-US" sz="2400" dirty="0" smtClean="0">
                    <a:cs typeface="Arial" pitchFamily="34" charset="0"/>
                  </a:rPr>
                  <a:t>Recall we want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𝐼</m:t>
                    </m:r>
                    <m:r>
                      <a:rPr lang="en-US" sz="2400" b="0" i="1" smtClean="0">
                        <a:latin typeface="Cambria Math"/>
                        <a:ea typeface="Cambria Math"/>
                        <a:cs typeface="Arial" pitchFamily="34" charset="0"/>
                      </a:rPr>
                      <m:t>≤4</m:t>
                    </m:r>
                    <m:r>
                      <a:rPr lang="en-US" sz="2400" b="0" i="1" smtClean="0">
                        <a:latin typeface="Cambria Math"/>
                        <a:ea typeface="Cambria Math"/>
                        <a:cs typeface="Arial" pitchFamily="34" charset="0"/>
                      </a:rPr>
                      <m:t>𝑚𝐴</m:t>
                    </m:r>
                  </m:oMath>
                </a14:m>
                <a:endParaRPr lang="en-US" sz="2400" b="0" dirty="0" smtClean="0">
                  <a:latin typeface="Arial" pitchFamily="34" charset="0"/>
                  <a:ea typeface="Cambria Math"/>
                  <a:cs typeface="Arial" pitchFamily="34" charset="0"/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4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𝑚𝐴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1.5</m:t>
                        </m:r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𝑉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𝑅</m:t>
                    </m:r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1.5</m:t>
                        </m:r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𝑉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4 </m:t>
                        </m:r>
                        <m:r>
                          <a:rPr lang="en-US" sz="2400" b="0" i="1" smtClean="0">
                            <a:latin typeface="Cambria Math"/>
                            <a:cs typeface="Arial" pitchFamily="34" charset="0"/>
                          </a:rPr>
                          <m:t>𝑚𝐴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  <a:cs typeface="Arial" pitchFamily="34" charset="0"/>
                      </a:rPr>
                      <m:t>=375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/>
                        <a:ea typeface="Cambria Math"/>
                        <a:cs typeface="Arial" pitchFamily="34" charset="0"/>
                      </a:rPr>
                      <m:t>Ω</m:t>
                    </m:r>
                  </m:oMath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pPr marL="742950" lvl="1" indent="-285750">
                  <a:buFont typeface="Arial" pitchFamily="34" charset="0"/>
                  <a:buChar char="•"/>
                </a:pPr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640" y="2154103"/>
                <a:ext cx="4473960" cy="39231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480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we control brightness?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We actually send a </a:t>
            </a:r>
            <a:r>
              <a:rPr lang="en-US" sz="2400" b="1" dirty="0" smtClean="0"/>
              <a:t>pulse width modulated </a:t>
            </a:r>
            <a:r>
              <a:rPr lang="en-US" sz="2400" dirty="0" smtClean="0"/>
              <a:t>signal to the LED output pin, turning the LED on and off many times a second for varying lengths of time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Your persistence of vision actually does some averaging!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048" y="2971800"/>
            <a:ext cx="4285552" cy="36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07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Step 3: code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Head to </a:t>
            </a:r>
            <a:r>
              <a:rPr lang="en-US" sz="2400" dirty="0" smtClean="0">
                <a:hlinkClick r:id="rId2"/>
              </a:rPr>
              <a:t>plan.electricimp.com</a:t>
            </a:r>
            <a:r>
              <a:rPr lang="en-US" sz="2400" dirty="0" smtClean="0"/>
              <a:t>, register if you haven’t, and log 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Download the electric imp app from your app store of choice and log in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38801" y="3124200"/>
            <a:ext cx="36576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44"/>
          <a:stretch/>
        </p:blipFill>
        <p:spPr>
          <a:xfrm>
            <a:off x="152400" y="2819399"/>
            <a:ext cx="5683543" cy="312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the code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Open the code tab in the planner and click the “+” button to add a new </a:t>
            </a:r>
            <a:r>
              <a:rPr lang="en-US" sz="2000" b="1" dirty="0" smtClean="0"/>
              <a:t>imp firmware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Name your new firmware and click ok. You’ll go to the </a:t>
            </a:r>
            <a:r>
              <a:rPr lang="en-US" sz="2000" b="1" dirty="0" smtClean="0"/>
              <a:t>imp IDE</a:t>
            </a:r>
            <a:r>
              <a:rPr lang="en-US" sz="2000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743200"/>
            <a:ext cx="6525612" cy="357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Why Connect?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5" r="27648"/>
          <a:stretch/>
        </p:blipFill>
        <p:spPr>
          <a:xfrm>
            <a:off x="2667000" y="1532736"/>
            <a:ext cx="4122704" cy="48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4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code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Open a new browser tab and go to </a:t>
            </a:r>
            <a:r>
              <a:rPr lang="en-US" sz="2000" dirty="0" smtClean="0">
                <a:hlinkClick r:id="rId2"/>
              </a:rPr>
              <a:t>https://github.com/tombrew/ei-fw-tom/blob/master/april-brightnessControl.nut</a:t>
            </a:r>
            <a:endParaRPr lang="en-US" sz="2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Copy the new code into the IDE and click the save button, then go back to the plan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36"/>
          <a:stretch/>
        </p:blipFill>
        <p:spPr>
          <a:xfrm>
            <a:off x="1234256" y="2716990"/>
            <a:ext cx="6690544" cy="3836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Arrow Connector 6"/>
          <p:cNvCxnSpPr/>
          <p:nvPr/>
        </p:nvCxnSpPr>
        <p:spPr>
          <a:xfrm>
            <a:off x="609600" y="3048000"/>
            <a:ext cx="76200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BlinkUp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This is how your imp knows what network to join, how to join it, and whose plan to appear 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Your phone sends the SSID and </a:t>
            </a:r>
            <a:r>
              <a:rPr lang="en-US" sz="2000" dirty="0" err="1" smtClean="0"/>
              <a:t>WiFi</a:t>
            </a:r>
            <a:r>
              <a:rPr lang="en-US" sz="2000" dirty="0" smtClean="0"/>
              <a:t> password to the imp with a series of “blinks”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590800"/>
            <a:ext cx="4876800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BlinkUp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Log into the electric imp app on your smartphone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Add the local network SSID and password to the app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Hold your phone up to the imp and press “send </a:t>
            </a:r>
            <a:r>
              <a:rPr lang="en-US" sz="2000" dirty="0" err="1" smtClean="0"/>
              <a:t>blinkup</a:t>
            </a:r>
            <a:r>
              <a:rPr lang="en-US" sz="2000" dirty="0" smtClean="0"/>
              <a:t>”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If you’re blinking up in a bright place, covering the imp with your thumb reduces ambient light and will help the imp detect pulses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8"/>
          <a:stretch/>
        </p:blipFill>
        <p:spPr>
          <a:xfrm rot="16200000">
            <a:off x="2998797" y="3040053"/>
            <a:ext cx="3013055" cy="3486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imp appears!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The blinked-up imp will appear in your plan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If you haven’t blinked up an imp in this board before, it will say “BLANK”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70" y="2359855"/>
            <a:ext cx="5342930" cy="3583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firmware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Click the settings button in the top right corner of your new </a:t>
            </a:r>
            <a:r>
              <a:rPr lang="en-US" sz="2000" dirty="0" err="1" smtClean="0"/>
              <a:t>impee</a:t>
            </a:r>
            <a:r>
              <a:rPr lang="en-US" sz="2000" dirty="0" smtClean="0"/>
              <a:t> and select your new firmware from the dropdown menu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64" y="2175889"/>
            <a:ext cx="6574936" cy="4148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 flipV="1">
            <a:off x="609600" y="3505200"/>
            <a:ext cx="2819400" cy="26670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After a second or two, the imp should be running the new firmware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You should see a number inside the </a:t>
            </a:r>
            <a:r>
              <a:rPr lang="en-US" sz="2000" dirty="0" err="1" smtClean="0"/>
              <a:t>impee</a:t>
            </a:r>
            <a:r>
              <a:rPr lang="en-US" sz="2000" dirty="0" smtClean="0"/>
              <a:t> node in the planner showing the position of your potentiometer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21644"/>
            <a:ext cx="6738710" cy="4131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 flipV="1">
            <a:off x="762000" y="4114800"/>
            <a:ext cx="1447800" cy="3810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You can connect your own potentiometer to your own LED to test the LED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Click the “+” next to the settings button and drag the arrow back to your new </a:t>
            </a:r>
            <a:r>
              <a:rPr lang="en-US" sz="2000" dirty="0" err="1" smtClean="0"/>
              <a:t>impee</a:t>
            </a:r>
            <a:endParaRPr lang="en-US" sz="2000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Select the input port in the popup and click “connect”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48" y="2743200"/>
            <a:ext cx="3708352" cy="35814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257800" y="4123536"/>
            <a:ext cx="175260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583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imps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Blink up a partner’s imp – now both are in one plan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Draw a connection from one to the other – now one controls the other’s LED!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Draw another connection in the other direction – now they control each other!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76"/>
          <a:stretch/>
        </p:blipFill>
        <p:spPr>
          <a:xfrm>
            <a:off x="1447800" y="3327076"/>
            <a:ext cx="6261399" cy="2387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 FW: hardware </a:t>
            </a:r>
            <a:r>
              <a:rPr lang="en-US" dirty="0" err="1" smtClean="0"/>
              <a:t>config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76" y="2667000"/>
            <a:ext cx="8683891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81000" y="13716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hardware.configure</a:t>
            </a:r>
            <a:r>
              <a:rPr lang="en-US" sz="2000" dirty="0" smtClean="0"/>
              <a:t> tells a pin what it 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We can declare local variables at global scope to make global variables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>
                <a:latin typeface="Consolas" pitchFamily="49" charset="0"/>
                <a:cs typeface="Consolas" pitchFamily="49" charset="0"/>
              </a:rPr>
              <a:t>s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erver.log</a:t>
            </a:r>
            <a:r>
              <a:rPr lang="en-US" sz="2000" dirty="0" smtClean="0"/>
              <a:t> sends messages to your log – below the code in the IDE</a:t>
            </a:r>
          </a:p>
        </p:txBody>
      </p:sp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 FW: Output Ports, functions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Call </a:t>
            </a:r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OutputPort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to create a new output port object with a name – now you can pick this output port in the planner with the “+” button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Use </a:t>
            </a:r>
            <a:r>
              <a:rPr lang="en-US" sz="2000" i="1" dirty="0" err="1" smtClean="0">
                <a:latin typeface="Arial" pitchFamily="34" charset="0"/>
                <a:cs typeface="Arial" pitchFamily="34" charset="0"/>
              </a:rPr>
              <a:t>yourOutputPort</a:t>
            </a:r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.set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to update the value in your new output port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You can declare and call functions, just as you’d expect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180054"/>
            <a:ext cx="8250436" cy="3144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 9"/>
          <p:cNvSpPr/>
          <p:nvPr/>
        </p:nvSpPr>
        <p:spPr>
          <a:xfrm>
            <a:off x="76200" y="2209800"/>
            <a:ext cx="1329392" cy="2737672"/>
          </a:xfrm>
          <a:custGeom>
            <a:avLst/>
            <a:gdLst>
              <a:gd name="connsiteX0" fmla="*/ 1131369 w 1329392"/>
              <a:gd name="connsiteY0" fmla="*/ 296 h 2737672"/>
              <a:gd name="connsiteX1" fmla="*/ 106309 w 1329392"/>
              <a:gd name="connsiteY1" fmla="*/ 326452 h 2737672"/>
              <a:gd name="connsiteX2" fmla="*/ 170375 w 1329392"/>
              <a:gd name="connsiteY2" fmla="*/ 1980526 h 2737672"/>
              <a:gd name="connsiteX3" fmla="*/ 1329392 w 1329392"/>
              <a:gd name="connsiteY3" fmla="*/ 2737672 h 2737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9392" h="2737672">
                <a:moveTo>
                  <a:pt x="1131369" y="296"/>
                </a:moveTo>
                <a:cubicBezTo>
                  <a:pt x="698922" y="-1645"/>
                  <a:pt x="266475" y="-3586"/>
                  <a:pt x="106309" y="326452"/>
                </a:cubicBezTo>
                <a:cubicBezTo>
                  <a:pt x="-53857" y="656490"/>
                  <a:pt x="-33472" y="1578656"/>
                  <a:pt x="170375" y="1980526"/>
                </a:cubicBezTo>
                <a:cubicBezTo>
                  <a:pt x="374222" y="2382396"/>
                  <a:pt x="1035270" y="2630895"/>
                  <a:pt x="1329392" y="2737672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08740" y="1572535"/>
            <a:ext cx="571703" cy="1852666"/>
          </a:xfrm>
          <a:custGeom>
            <a:avLst/>
            <a:gdLst>
              <a:gd name="connsiteX0" fmla="*/ 507637 w 571703"/>
              <a:gd name="connsiteY0" fmla="*/ 0 h 1852666"/>
              <a:gd name="connsiteX1" fmla="*/ 41701 w 571703"/>
              <a:gd name="connsiteY1" fmla="*/ 308683 h 1852666"/>
              <a:gd name="connsiteX2" fmla="*/ 82470 w 571703"/>
              <a:gd name="connsiteY2" fmla="*/ 1438578 h 1852666"/>
              <a:gd name="connsiteX3" fmla="*/ 571703 w 571703"/>
              <a:gd name="connsiteY3" fmla="*/ 1852097 h 185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703" h="1852666">
                <a:moveTo>
                  <a:pt x="507637" y="0"/>
                </a:moveTo>
                <a:cubicBezTo>
                  <a:pt x="310099" y="34460"/>
                  <a:pt x="112562" y="68920"/>
                  <a:pt x="41701" y="308683"/>
                </a:cubicBezTo>
                <a:cubicBezTo>
                  <a:pt x="-29160" y="548446"/>
                  <a:pt x="-5864" y="1181342"/>
                  <a:pt x="82470" y="1438578"/>
                </a:cubicBezTo>
                <a:cubicBezTo>
                  <a:pt x="170804" y="1695814"/>
                  <a:pt x="481428" y="1863745"/>
                  <a:pt x="571703" y="1852097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Remote (and, of course, wireless)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30"/>
          <a:stretch/>
        </p:blipFill>
        <p:spPr>
          <a:xfrm>
            <a:off x="990600" y="1676400"/>
            <a:ext cx="2579231" cy="2744648"/>
          </a:xfrm>
          <a:prstGeom prst="rect">
            <a:avLst/>
          </a:prstGeom>
        </p:spPr>
      </p:pic>
      <p:pic>
        <p:nvPicPr>
          <p:cNvPr id="1027" name="Picture 3" descr="C:\Users\tom\AppData\Local\Microsoft\Windows\Temporary Internet Files\Content.IE5\9W7VD2GR\MC90043162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38" y="425608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3200400" y="3810000"/>
            <a:ext cx="9906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486400" y="3657600"/>
            <a:ext cx="990600" cy="1066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flipV="1">
            <a:off x="3581400" y="2286000"/>
            <a:ext cx="2743200" cy="762724"/>
          </a:xfrm>
          <a:prstGeom prst="curved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4" r="28542" b="80321"/>
          <a:stretch/>
        </p:blipFill>
        <p:spPr>
          <a:xfrm>
            <a:off x="6629400" y="2195497"/>
            <a:ext cx="1479511" cy="142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 FW: Input Ports, Classes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8" y="3503169"/>
            <a:ext cx="7658992" cy="2288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81000" y="13716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Extend the </a:t>
            </a:r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InputPort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class to conveniently create a new input port – this can now accept new connections in the planner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Implement a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set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method in your new input class to tell your imp what to do when this input value is changed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name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and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members are shown in the planner when you select the input port to connect to</a:t>
            </a:r>
          </a:p>
        </p:txBody>
      </p:sp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 </a:t>
            </a:r>
            <a:r>
              <a:rPr lang="en-US" dirty="0" smtClean="0"/>
              <a:t>FW: wakeup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One of the most useful imp firmware design techniques – to do an action every 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seconds, have the function that does that action schedule itself to run again every time it runs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Use </a:t>
            </a:r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imp.wakeup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()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to schedule this wakeup and callback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Check out </a:t>
            </a:r>
            <a:r>
              <a:rPr lang="en-US" sz="2000" dirty="0" smtClean="0">
                <a:latin typeface="Arial" pitchFamily="34" charset="0"/>
                <a:cs typeface="Arial" pitchFamily="34" charset="0"/>
                <a:hlinkClick r:id="rId2"/>
              </a:rPr>
              <a:t>http://devwiki.electricimp.com/doku.php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for the 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imp API reference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429000"/>
            <a:ext cx="7110852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609600" y="3505200"/>
            <a:ext cx="106680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522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 FW: </a:t>
            </a:r>
            <a:r>
              <a:rPr lang="en-US" dirty="0" smtClean="0"/>
              <a:t>configure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3716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imp.configure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() </a:t>
            </a:r>
            <a:r>
              <a:rPr lang="en-US" sz="2000" dirty="0" smtClean="0">
                <a:cs typeface="Consolas" pitchFamily="49" charset="0"/>
              </a:rPr>
              <a:t>registers this </a:t>
            </a:r>
            <a:r>
              <a:rPr lang="en-US" sz="2000" dirty="0" err="1" smtClean="0">
                <a:cs typeface="Consolas" pitchFamily="49" charset="0"/>
              </a:rPr>
              <a:t>impee</a:t>
            </a:r>
            <a:r>
              <a:rPr lang="en-US" sz="2000" dirty="0" smtClean="0">
                <a:cs typeface="Consolas" pitchFamily="49" charset="0"/>
              </a:rPr>
              <a:t> with the imp service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cs typeface="Consolas" pitchFamily="49" charset="0"/>
              </a:rPr>
              <a:t>This function takes three parameters: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>
                <a:cs typeface="Consolas" pitchFamily="49" charset="0"/>
              </a:rPr>
              <a:t>A string to display in the planner to show what the node is (“April Brightness Controller”)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>
                <a:cs typeface="Consolas" pitchFamily="49" charset="0"/>
              </a:rPr>
              <a:t>An array of input ports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>
                <a:cs typeface="Consolas" pitchFamily="49" charset="0"/>
              </a:rPr>
              <a:t>An array of output ports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91" r="31422"/>
          <a:stretch/>
        </p:blipFill>
        <p:spPr>
          <a:xfrm>
            <a:off x="949175" y="4038600"/>
            <a:ext cx="7051825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329031" y="4800600"/>
            <a:ext cx="106680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84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Flexible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30"/>
          <a:stretch/>
        </p:blipFill>
        <p:spPr>
          <a:xfrm>
            <a:off x="2133600" y="4756433"/>
            <a:ext cx="1858573" cy="1977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819400"/>
            <a:ext cx="3017613" cy="1589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12320" y="1202282"/>
            <a:ext cx="1693452" cy="1270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5" r="14678"/>
          <a:stretch/>
        </p:blipFill>
        <p:spPr>
          <a:xfrm>
            <a:off x="304801" y="3148973"/>
            <a:ext cx="1524000" cy="1640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Curved Connector 9"/>
          <p:cNvCxnSpPr/>
          <p:nvPr/>
        </p:nvCxnSpPr>
        <p:spPr>
          <a:xfrm rot="16200000" flipH="1">
            <a:off x="2709363" y="2099763"/>
            <a:ext cx="1210674" cy="685800"/>
          </a:xfrm>
          <a:prstGeom prst="curvedConnector3">
            <a:avLst/>
          </a:prstGeom>
          <a:ln>
            <a:prstDash val="sys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flipV="1">
            <a:off x="1981200" y="3810000"/>
            <a:ext cx="812891" cy="228600"/>
          </a:xfrm>
          <a:prstGeom prst="curvedConnector3">
            <a:avLst/>
          </a:prstGeom>
          <a:ln>
            <a:prstDash val="sys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 rot="5400000" flipH="1" flipV="1">
            <a:off x="3383255" y="4714084"/>
            <a:ext cx="732155" cy="121340"/>
          </a:xfrm>
          <a:prstGeom prst="curvedConnector3">
            <a:avLst/>
          </a:prstGeom>
          <a:ln>
            <a:prstDash val="sys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867400" y="34290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4" r="28542" b="80321"/>
          <a:stretch/>
        </p:blipFill>
        <p:spPr>
          <a:xfrm>
            <a:off x="7239000" y="2715178"/>
            <a:ext cx="1479511" cy="142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38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Today’s Plan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590800"/>
            <a:ext cx="1981200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62" y="2590800"/>
            <a:ext cx="1981200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30"/>
          <a:stretch/>
        </p:blipFill>
        <p:spPr>
          <a:xfrm>
            <a:off x="275027" y="4648200"/>
            <a:ext cx="1858573" cy="1977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30"/>
          <a:stretch/>
        </p:blipFill>
        <p:spPr>
          <a:xfrm>
            <a:off x="6858000" y="4572000"/>
            <a:ext cx="1858573" cy="197777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200400" y="3200400"/>
            <a:ext cx="2743200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124200" y="3657600"/>
            <a:ext cx="2895600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4" r="28542" b="80321"/>
          <a:stretch/>
        </p:blipFill>
        <p:spPr>
          <a:xfrm>
            <a:off x="7237062" y="1295400"/>
            <a:ext cx="1479511" cy="14276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4" r="28542" b="80321"/>
          <a:stretch/>
        </p:blipFill>
        <p:spPr>
          <a:xfrm>
            <a:off x="381000" y="1295400"/>
            <a:ext cx="1479511" cy="142764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1600200" y="4419600"/>
            <a:ext cx="260311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371600" y="23622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467600" y="4343400"/>
            <a:ext cx="15240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467600" y="2209800"/>
            <a:ext cx="228600" cy="5132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471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What do we need to do?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37160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>
                <a:cs typeface="Arial" pitchFamily="34" charset="0"/>
              </a:rPr>
              <a:t>Connect a </a:t>
            </a:r>
            <a:r>
              <a:rPr lang="en-US" sz="3200" b="1" dirty="0" smtClean="0">
                <a:cs typeface="Arial" pitchFamily="34" charset="0"/>
              </a:rPr>
              <a:t>potentiometer</a:t>
            </a:r>
            <a:r>
              <a:rPr lang="en-US" sz="3200" dirty="0" smtClean="0">
                <a:cs typeface="Arial" pitchFamily="34" charset="0"/>
              </a:rPr>
              <a:t> as an input device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>
                <a:cs typeface="Arial" pitchFamily="34" charset="0"/>
              </a:rPr>
              <a:t>Connect an LED as an output device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 smtClean="0">
                <a:cs typeface="Arial" pitchFamily="34" charset="0"/>
              </a:rPr>
              <a:t>Copy in some </a:t>
            </a:r>
            <a:r>
              <a:rPr lang="en-US" sz="3200" b="1" dirty="0" smtClean="0">
                <a:cs typeface="Arial" pitchFamily="34" charset="0"/>
              </a:rPr>
              <a:t>imp firmware</a:t>
            </a:r>
            <a:endParaRPr lang="en-US" sz="32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258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the imp work?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09" y="1293084"/>
            <a:ext cx="5185191" cy="541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5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3344" y="2667000"/>
            <a:ext cx="2895600" cy="3733800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does the imp work?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733800"/>
            <a:ext cx="1981200" cy="198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2819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nsolas" pitchFamily="49" charset="0"/>
                <a:cs typeface="Consolas" pitchFamily="49" charset="0"/>
              </a:rPr>
              <a:t>Device 0C2859A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7400" y="2667000"/>
            <a:ext cx="2895600" cy="3733800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9800" y="28194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mp service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40718" y="3429000"/>
            <a:ext cx="1905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>
                <a:latin typeface="EI" pitchFamily="49" charset="2"/>
              </a:rPr>
              <a:t>A</a:t>
            </a: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133600" y="3590330"/>
            <a:ext cx="4419600" cy="295870"/>
          </a:xfrm>
          <a:prstGeom prst="curvedConnector3">
            <a:avLst/>
          </a:prstGeom>
          <a:ln>
            <a:prstDash val="sysDash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Oval Callout 14"/>
          <p:cNvSpPr/>
          <p:nvPr/>
        </p:nvSpPr>
        <p:spPr>
          <a:xfrm>
            <a:off x="3924300" y="2438400"/>
            <a:ext cx="1485900" cy="1143000"/>
          </a:xfrm>
          <a:prstGeom prst="wedgeEllipse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121524" y="2538506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I’m in device 0C2859A!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7" name="Curved Connector 16"/>
          <p:cNvCxnSpPr/>
          <p:nvPr/>
        </p:nvCxnSpPr>
        <p:spPr>
          <a:xfrm rot="10800000">
            <a:off x="2286000" y="5410200"/>
            <a:ext cx="3810000" cy="609600"/>
          </a:xfrm>
          <a:prstGeom prst="curvedConnector3">
            <a:avLst/>
          </a:prstGeom>
          <a:ln>
            <a:prstDash val="sysDash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Oval Callout 20"/>
          <p:cNvSpPr/>
          <p:nvPr/>
        </p:nvSpPr>
        <p:spPr>
          <a:xfrm flipH="1">
            <a:off x="3924300" y="4419600"/>
            <a:ext cx="1866900" cy="1371600"/>
          </a:xfrm>
          <a:prstGeom prst="wedgeEllipse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191000" y="463927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Here’s the firmware for that device!</a:t>
            </a:r>
          </a:p>
        </p:txBody>
      </p:sp>
    </p:spTree>
    <p:extLst>
      <p:ext uri="{BB962C8B-B14F-4D97-AF65-F5344CB8AC3E}">
        <p14:creationId xmlns:p14="http://schemas.microsoft.com/office/powerpoint/2010/main" val="346277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Today’s Schematic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82676"/>
            <a:ext cx="8841705" cy="33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17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1051</Words>
  <Application>Microsoft Office PowerPoint</Application>
  <PresentationFormat>On-screen Show (4:3)</PresentationFormat>
  <Paragraphs>114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B</vt:lpstr>
      <vt:lpstr>Why Connect?</vt:lpstr>
      <vt:lpstr>Remote (and, of course, wireless)</vt:lpstr>
      <vt:lpstr>Flexible</vt:lpstr>
      <vt:lpstr>Today’s Plan</vt:lpstr>
      <vt:lpstr>What do we need to do?</vt:lpstr>
      <vt:lpstr>How does the imp work?</vt:lpstr>
      <vt:lpstr>How does the imp work?</vt:lpstr>
      <vt:lpstr>Today’s Schematic</vt:lpstr>
      <vt:lpstr>Breadboard Diagram</vt:lpstr>
      <vt:lpstr>Step 1: Potentiometer</vt:lpstr>
      <vt:lpstr>What’s this do?</vt:lpstr>
      <vt:lpstr>What’s this do?</vt:lpstr>
      <vt:lpstr>Step 2: LED</vt:lpstr>
      <vt:lpstr>What’s this do?</vt:lpstr>
      <vt:lpstr>What’s this do?</vt:lpstr>
      <vt:lpstr>How do we control brightness?</vt:lpstr>
      <vt:lpstr>Step 3: code</vt:lpstr>
      <vt:lpstr>Get the code</vt:lpstr>
      <vt:lpstr>Add the code</vt:lpstr>
      <vt:lpstr>BlinkUp</vt:lpstr>
      <vt:lpstr>BlinkUp</vt:lpstr>
      <vt:lpstr>An imp appears!</vt:lpstr>
      <vt:lpstr>Change firmware</vt:lpstr>
      <vt:lpstr>Test</vt:lpstr>
      <vt:lpstr>Test</vt:lpstr>
      <vt:lpstr>Connect imps</vt:lpstr>
      <vt:lpstr>Imp FW: hardware config</vt:lpstr>
      <vt:lpstr>Imp FW: Output Ports, functions</vt:lpstr>
      <vt:lpstr>Imp FW: Input Ports, Classes</vt:lpstr>
      <vt:lpstr>Imp FW: wakeup</vt:lpstr>
      <vt:lpstr>Imp FW: configure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</dc:title>
  <dc:creator>Thomas Buttner</dc:creator>
  <cp:lastModifiedBy>Thomas Buttner</cp:lastModifiedBy>
  <cp:revision>24</cp:revision>
  <dcterms:created xsi:type="dcterms:W3CDTF">2012-11-30T16:53:04Z</dcterms:created>
  <dcterms:modified xsi:type="dcterms:W3CDTF">2012-11-30T20:04:05Z</dcterms:modified>
</cp:coreProperties>
</file>